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6" r:id="rId3"/>
    <p:sldId id="301" r:id="rId4"/>
    <p:sldId id="302" r:id="rId5"/>
    <p:sldId id="293" r:id="rId6"/>
    <p:sldId id="299" r:id="rId7"/>
    <p:sldId id="259" r:id="rId8"/>
    <p:sldId id="303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6"/>
    <p:restoredTop sz="86465"/>
  </p:normalViewPr>
  <p:slideViewPr>
    <p:cSldViewPr snapToGrid="0" snapToObjects="1">
      <p:cViewPr varScale="1">
        <p:scale>
          <a:sx n="58" d="100"/>
          <a:sy n="58" d="100"/>
        </p:scale>
        <p:origin x="1372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763C6-7A56-E847-A38A-833A0412E35C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6E6BE-5DDC-5349-AFBC-8306BDC3C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09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3B6DC-C24B-2D4D-9B5A-085691A128EB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56FDE-152B-154C-9DD5-23E62AB48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7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56FDE-152B-154C-9DD5-23E62AB48A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45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56FDE-152B-154C-9DD5-23E62AB48A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11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56FDE-152B-154C-9DD5-23E62AB48A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56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56FDE-152B-154C-9DD5-23E62AB48A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56FDE-152B-154C-9DD5-23E62AB48A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95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56FDE-152B-154C-9DD5-23E62AB48A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95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56FDE-152B-154C-9DD5-23E62AB48A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21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56FDE-152B-154C-9DD5-23E62AB48A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06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56FDE-152B-154C-9DD5-23E62AB48A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0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F2EB-3BD3-4F61-8DCD-9A0528861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D822F-62D1-407A-911A-F8CEFCC47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07AD1-8952-486F-B564-B9451C6CE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C633-0771-D345-9458-C227BBDAADC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9DCD3-88C4-4D99-9CEC-4E1276B8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3569F-0FA9-4A2F-8504-945EE62E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AF77-7C2D-A746-9A5E-1783265A9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46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FD352-0E14-4215-AD35-140C62F3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AC648-C658-49CA-92B9-5CFF14859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3FE1F-D238-41D0-B6FE-A7966379D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C633-0771-D345-9458-C227BBDAADC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5AA30-5DE4-4690-9C67-1AB37FBE0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94F6D-605D-4219-90D6-E8223BDDB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AF77-7C2D-A746-9A5E-1783265A9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8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089C0E-1233-4896-BF6D-281D67BE8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0AB4D-F7BD-42FE-B337-10CD3FF45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32E40-612E-4BC4-B414-8E2EA8550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C633-0771-D345-9458-C227BBDAADC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85E59-5F3D-45A7-A6A5-28CF4F4A8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436E8-9B41-44E9-A56E-733C5B4A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AF77-7C2D-A746-9A5E-1783265A9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4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78378-0010-48F2-BF66-9846CFB4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1FA7E-9100-4E2F-AD2D-C88A9D0D4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7A57C-CBB4-4FB3-9B2F-D1BB89AD9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C633-0771-D345-9458-C227BBDAADC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2AAEE-8766-4099-A9D0-B1215BAD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5B6A2-7468-45E1-8EA2-23B675A2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AF77-7C2D-A746-9A5E-1783265A9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6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80195-CD8C-482A-A5DB-52376913F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C1E81-3DD7-4AC1-8896-72E134AA1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698A3-578A-4910-98C0-F13DEAFC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C633-0771-D345-9458-C227BBDAADC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D3752-597C-4455-A28F-3F45A6298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07C82-530F-4EA5-96C7-C3916643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AF77-7C2D-A746-9A5E-1783265A9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9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14135-BFBC-4CB2-B393-9FCD5C0D5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334D0-0174-44C2-A3F9-FE0B21DB8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3ECDD-350E-463F-AE92-6BD866F4B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2E54D-ECBF-41DF-B187-A5FE23098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C633-0771-D345-9458-C227BBDAADC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FC429-67BE-4B4C-A188-D8B7AA791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2FCEB-631F-47F1-9588-2AD9DEBA6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AF77-7C2D-A746-9A5E-1783265A9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9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28D1-F725-480A-85F4-692060141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85A01-9CBA-4203-B08F-29C0B686A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DEB25-EE79-44EB-ABEA-6B26F6E93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3950AC-ED44-46C3-832E-63B7364E8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5B2439-D16C-46D5-AC90-CCF528011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D30E46-1308-4A4F-BE20-29932698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C633-0771-D345-9458-C227BBDAADC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3673B9-EEF2-43FF-ACF5-7C257E38B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358C0B-3282-4DA5-B51A-A06F604D2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AF77-7C2D-A746-9A5E-1783265A9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0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53585-6378-4C13-B568-0ED128941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7F23CC-FF76-41E8-9F6F-F10B2E4AF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C633-0771-D345-9458-C227BBDAADC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0308DA-A273-4BDE-BA0B-600E438C3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6AB6DE-ED4C-4520-AA91-13D1A3E40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AF77-7C2D-A746-9A5E-1783265A9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1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DFC166-CA42-4D9B-BF69-0948F7B36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C633-0771-D345-9458-C227BBDAADC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4B2789-CCD2-414F-932A-3FE36F633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64701-8DD3-4D1F-9143-095DDF0E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AF77-7C2D-A746-9A5E-1783265A9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2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A8695-393A-4768-99D4-00123591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4663-5945-4AA0-A551-68CD48F67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A36AE-BF2D-4318-860A-AFD60F2A1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67367-0EFF-47EE-A810-2ABC1EC6D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C633-0771-D345-9458-C227BBDAADC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2B60C-7672-4327-8BCF-79B210909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3F124-C303-4456-961D-37E039FB4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AF77-7C2D-A746-9A5E-1783265A9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2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92B9B-12CF-46B4-8950-8AC484230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61F30F-D518-4506-8807-2454CAEC4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16BE8F-2161-4344-8F45-067E36D0B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1583F-1BAF-43EE-9077-19A6EAFDA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C633-0771-D345-9458-C227BBDAADC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736FA-2B3E-48A2-90A8-3958D904D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F3AFB-6CD3-4FBC-9791-FF89963D5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AF77-7C2D-A746-9A5E-1783265A9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5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18FD52-4159-4313-AF00-29C1A14CD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74DB5-0C6E-451A-AB56-0C03F08FB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6941B-E149-409A-81FB-41EED0EDD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7C633-0771-D345-9458-C227BBDAADC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DAC1C-566D-4180-94FF-E7E8D8BE7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966EC-7D94-4748-BAAF-2A7E11340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DAF77-7C2D-A746-9A5E-1783265A9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1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11587"/>
            <a:ext cx="9144000" cy="1938992"/>
          </a:xfrm>
          <a:prstGeom prst="rect">
            <a:avLst/>
          </a:prstGeom>
          <a:solidFill>
            <a:srgbClr val="C00000">
              <a:alpha val="2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Mid Day Meal </a:t>
            </a:r>
          </a:p>
          <a:p>
            <a:pPr algn="ctr"/>
            <a:r>
              <a:rPr lang="en-US" sz="4000" dirty="0"/>
              <a:t>in</a:t>
            </a:r>
          </a:p>
          <a:p>
            <a:pPr algn="ctr"/>
            <a:r>
              <a:rPr lang="en-US" sz="4000" dirty="0"/>
              <a:t>Nagaland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123729"/>
            <a:ext cx="774700" cy="884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661EEC4D-B3CD-5540-9BFD-EEA3D7317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3553559"/>
            <a:ext cx="8521700" cy="275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9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9038"/>
            <a:ext cx="9144000" cy="584775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Institutions &amp; Enrolment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DF0573-FBEB-0740-8968-A54AFD530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635441"/>
              </p:ext>
            </p:extLst>
          </p:nvPr>
        </p:nvGraphicFramePr>
        <p:xfrm>
          <a:off x="787399" y="1200047"/>
          <a:ext cx="7569201" cy="4787828"/>
        </p:xfrm>
        <a:graphic>
          <a:graphicData uri="http://schemas.openxmlformats.org/drawingml/2006/table">
            <a:tbl>
              <a:tblPr/>
              <a:tblGrid>
                <a:gridCol w="900507">
                  <a:extLst>
                    <a:ext uri="{9D8B030D-6E8A-4147-A177-3AD203B41FA5}">
                      <a16:colId xmlns:a16="http://schemas.microsoft.com/office/drawing/2014/main" val="2685817613"/>
                    </a:ext>
                  </a:extLst>
                </a:gridCol>
                <a:gridCol w="2846393">
                  <a:extLst>
                    <a:ext uri="{9D8B030D-6E8A-4147-A177-3AD203B41FA5}">
                      <a16:colId xmlns:a16="http://schemas.microsoft.com/office/drawing/2014/main" val="4260619686"/>
                    </a:ext>
                  </a:extLst>
                </a:gridCol>
                <a:gridCol w="1260546">
                  <a:extLst>
                    <a:ext uri="{9D8B030D-6E8A-4147-A177-3AD203B41FA5}">
                      <a16:colId xmlns:a16="http://schemas.microsoft.com/office/drawing/2014/main" val="1914357507"/>
                    </a:ext>
                  </a:extLst>
                </a:gridCol>
                <a:gridCol w="1219883">
                  <a:extLst>
                    <a:ext uri="{9D8B030D-6E8A-4147-A177-3AD203B41FA5}">
                      <a16:colId xmlns:a16="http://schemas.microsoft.com/office/drawing/2014/main" val="2946786352"/>
                    </a:ext>
                  </a:extLst>
                </a:gridCol>
                <a:gridCol w="1341872">
                  <a:extLst>
                    <a:ext uri="{9D8B030D-6E8A-4147-A177-3AD203B41FA5}">
                      <a16:colId xmlns:a16="http://schemas.microsoft.com/office/drawing/2014/main" val="2049954813"/>
                    </a:ext>
                  </a:extLst>
                </a:gridCol>
              </a:tblGrid>
              <a:tr h="49020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Sl. No.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591086"/>
                  </a:ext>
                </a:extLst>
              </a:tr>
              <a:tr h="40833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I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No. of Institutions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PRY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004879"/>
                  </a:ext>
                </a:extLst>
              </a:tr>
              <a:tr h="4229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Existing Institutions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538036"/>
                  </a:ext>
                </a:extLst>
              </a:tr>
              <a:tr h="42949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Covered during the year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06349"/>
                  </a:ext>
                </a:extLst>
              </a:tr>
              <a:tr h="58864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No. of Children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091110"/>
                  </a:ext>
                </a:extLst>
              </a:tr>
              <a:tr h="43659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Approved by MDM-PAB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122117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163701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308045"/>
                  </a:ext>
                </a:extLst>
              </a:tr>
              <a:tr h="47105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Enrolment  as on 30.9.2018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126767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41571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168338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020594"/>
                  </a:ext>
                </a:extLst>
              </a:tr>
              <a:tr h="186362">
                <a:tc gridSpan="5">
                  <a:txBody>
                    <a:bodyPr/>
                    <a:lstStyle/>
                    <a:p>
                      <a:pPr algn="l" fontAlgn="b"/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Proposal for 2019-20 (As per UDISE 2017-18)</a:t>
                      </a:r>
                    </a:p>
                    <a:p>
                      <a:pPr algn="l" fontAlgn="b"/>
                      <a:endParaRPr lang="en-I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199679"/>
                  </a:ext>
                </a:extLst>
              </a:tr>
              <a:tr h="41472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Institutions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335789"/>
                  </a:ext>
                </a:extLst>
              </a:tr>
              <a:tr h="38797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Children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127936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167534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273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048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1042148"/>
            <a:ext cx="855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en-US" sz="2000" dirty="0"/>
              <a:t>Capacity Building &amp; Sensitization done at all levels – </a:t>
            </a:r>
          </a:p>
          <a:p>
            <a:pPr marL="342900" lvl="0" indent="-342900">
              <a:buFontTx/>
              <a:buChar char="-"/>
            </a:pP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/>
              <a:t>IEC activities taken up </a:t>
            </a:r>
          </a:p>
          <a:p>
            <a:r>
              <a:rPr lang="en-US" sz="2000" dirty="0"/>
              <a:t>	- Flexi Banners of MDMS put up in all districts/blocks &amp; schools</a:t>
            </a:r>
          </a:p>
          <a:p>
            <a:r>
              <a:rPr lang="en-US" sz="2000" dirty="0"/>
              <a:t>	- Radio Jingles produced to be broadcasted in FM Stations</a:t>
            </a:r>
          </a:p>
          <a:p>
            <a:r>
              <a:rPr lang="en-US" sz="2000" dirty="0"/>
              <a:t>	- YouTube videos produced on the Scheme</a:t>
            </a:r>
          </a:p>
          <a:p>
            <a:pPr lvl="0"/>
            <a:endParaRPr lang="en-US" sz="2000" dirty="0"/>
          </a:p>
          <a:p>
            <a:pPr marL="342900" lvl="0" indent="-342900">
              <a:buFontTx/>
              <a:buChar char="-"/>
            </a:pPr>
            <a:r>
              <a:rPr lang="en-US" sz="2000" dirty="0"/>
              <a:t>65.36% e-transfer of honorarium done for CCHs</a:t>
            </a:r>
          </a:p>
          <a:p>
            <a:pPr lvl="0"/>
            <a:r>
              <a:rPr lang="en-US" sz="2000" dirty="0"/>
              <a:t> </a:t>
            </a:r>
            <a:endParaRPr lang="en-US" sz="2000" dirty="0">
              <a:effectLst/>
            </a:endParaRPr>
          </a:p>
          <a:p>
            <a:pPr marL="285750" indent="-285750">
              <a:buFontTx/>
              <a:buChar char="-"/>
            </a:pPr>
            <a:r>
              <a:rPr lang="en-US" sz="2000" dirty="0"/>
              <a:t>Kitchen gardens provided with farm tools for 194 schools through the State and financial assistance of Rs.10,000/- per school were given to 107 for organic school garden under RMSA.</a:t>
            </a:r>
          </a:p>
          <a:p>
            <a:pPr lvl="0"/>
            <a:endParaRPr lang="en-US" sz="2000" dirty="0">
              <a:effectLst/>
            </a:endParaRPr>
          </a:p>
          <a:p>
            <a:pPr marL="342900" lvl="0" indent="-342900">
              <a:buFontTx/>
              <a:buChar char="-"/>
            </a:pPr>
            <a:r>
              <a:rPr lang="en-US" sz="2000" dirty="0"/>
              <a:t>Monitoring strengthened by involving Student Organizations under the Monitoring &amp; Supervision Unit of the scheme.</a:t>
            </a:r>
          </a:p>
          <a:p>
            <a:pPr marL="342900" lvl="0" indent="-342900">
              <a:buFontTx/>
              <a:buChar char="-"/>
            </a:pPr>
            <a:endParaRPr lang="en-US" sz="2000" dirty="0">
              <a:effectLst/>
            </a:endParaRPr>
          </a:p>
          <a:p>
            <a:pPr marL="342900" lvl="0" indent="-342900">
              <a:buFontTx/>
              <a:buChar char="-"/>
            </a:pPr>
            <a:r>
              <a:rPr lang="en-US" sz="2000" dirty="0"/>
              <a:t>Water bottles provided to all children and double fortified salt issued to all the schools.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09038"/>
            <a:ext cx="9144000" cy="584775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Activities Undertaken in 2018-19 </a:t>
            </a:r>
          </a:p>
        </p:txBody>
      </p:sp>
    </p:spTree>
    <p:extLst>
      <p:ext uri="{BB962C8B-B14F-4D97-AF65-F5344CB8AC3E}">
        <p14:creationId xmlns:p14="http://schemas.microsoft.com/office/powerpoint/2010/main" val="3049318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1042148"/>
            <a:ext cx="8559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en-US" sz="2000" dirty="0"/>
              <a:t>MDM </a:t>
            </a:r>
            <a:r>
              <a:rPr lang="en-US" sz="2000" dirty="0" err="1"/>
              <a:t>Melas</a:t>
            </a:r>
            <a:r>
              <a:rPr lang="en-US" sz="2000" dirty="0"/>
              <a:t> to be organized in all the districts under 5% Flexi Fund.</a:t>
            </a:r>
          </a:p>
          <a:p>
            <a:pPr lvl="0"/>
            <a:endParaRPr lang="en-US" sz="2000" dirty="0"/>
          </a:p>
          <a:p>
            <a:pPr marL="342900" lvl="0" indent="-342900">
              <a:buFontTx/>
              <a:buChar char="-"/>
            </a:pPr>
            <a:r>
              <a:rPr lang="en-US" sz="2000" dirty="0"/>
              <a:t>Channelize efforts on encouraging more community participation – probability of a boost in local economy</a:t>
            </a:r>
          </a:p>
          <a:p>
            <a:pPr lvl="0"/>
            <a:endParaRPr lang="en-US" sz="2000" dirty="0"/>
          </a:p>
          <a:p>
            <a:pPr marL="342900" lvl="0" indent="-342900">
              <a:buFontTx/>
              <a:buChar char="-"/>
            </a:pPr>
            <a:r>
              <a:rPr lang="en-US" sz="2000" dirty="0"/>
              <a:t>Engage 3</a:t>
            </a:r>
            <a:r>
              <a:rPr lang="en-US" sz="2000" baseline="30000" dirty="0"/>
              <a:t>rd</a:t>
            </a:r>
            <a:r>
              <a:rPr lang="en-US" sz="2000" dirty="0"/>
              <a:t> Party for Assessment of the Scheme</a:t>
            </a:r>
          </a:p>
          <a:p>
            <a:pPr lvl="0"/>
            <a:endParaRPr lang="en-US" sz="2000" dirty="0"/>
          </a:p>
          <a:p>
            <a:pPr marL="342900" lvl="0" indent="-342900">
              <a:buFontTx/>
              <a:buChar char="-"/>
            </a:pPr>
            <a:r>
              <a:rPr lang="en-US" sz="2000" dirty="0"/>
              <a:t>IEC Plan to be strengthened</a:t>
            </a:r>
          </a:p>
          <a:p>
            <a:pPr marL="342900" lvl="0" indent="-342900">
              <a:buFontTx/>
              <a:buChar char="-"/>
            </a:pPr>
            <a:endParaRPr lang="en-US" sz="2000" dirty="0"/>
          </a:p>
          <a:p>
            <a:pPr marL="342900" lvl="0" indent="-342900">
              <a:buFontTx/>
              <a:buChar char="-"/>
            </a:pPr>
            <a:r>
              <a:rPr lang="en-US" sz="2000" dirty="0"/>
              <a:t>Conduct re-orientation programs at all the levels</a:t>
            </a:r>
          </a:p>
          <a:p>
            <a:pPr marL="342900" lvl="0" indent="-342900">
              <a:buFontTx/>
              <a:buChar char="-"/>
            </a:pPr>
            <a:endParaRPr lang="en-US" sz="2000" dirty="0"/>
          </a:p>
          <a:p>
            <a:pPr marL="342900" lvl="0" indent="-342900">
              <a:buFontTx/>
              <a:buChar char="-"/>
            </a:pPr>
            <a:r>
              <a:rPr lang="en-US" sz="2000" dirty="0"/>
              <a:t>Strengthen convergence with line departments like H&amp;FW, PHE, Social Welfare etc.</a:t>
            </a:r>
          </a:p>
          <a:p>
            <a:pPr marL="342900" lvl="0" indent="-342900">
              <a:buFontTx/>
              <a:buChar char="-"/>
            </a:pPr>
            <a:endParaRPr lang="en-US" sz="2000" dirty="0"/>
          </a:p>
          <a:p>
            <a:pPr marL="342900" lvl="0" indent="-342900">
              <a:buFontTx/>
              <a:buChar char="-"/>
            </a:pPr>
            <a:r>
              <a:rPr lang="en-US" sz="2000" dirty="0"/>
              <a:t>Strengthen Monitoring of the scheme by utilizing the AEOs/SMDCs/SMCs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254040-BACF-2242-B27B-E58A1B34D752}"/>
              </a:ext>
            </a:extLst>
          </p:cNvPr>
          <p:cNvSpPr txBox="1"/>
          <p:nvPr/>
        </p:nvSpPr>
        <p:spPr>
          <a:xfrm>
            <a:off x="0" y="209038"/>
            <a:ext cx="9144000" cy="584775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Proposed Activities in 2019-20</a:t>
            </a:r>
          </a:p>
        </p:txBody>
      </p:sp>
    </p:spTree>
    <p:extLst>
      <p:ext uri="{BB962C8B-B14F-4D97-AF65-F5344CB8AC3E}">
        <p14:creationId xmlns:p14="http://schemas.microsoft.com/office/powerpoint/2010/main" val="136347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9038"/>
            <a:ext cx="9144000" cy="584775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Requirement of Store-cum-Kitchen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432" y="942044"/>
            <a:ext cx="82004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en-US" sz="2000" dirty="0"/>
              <a:t>Kitchen-cum-Stores, an immediate requirement!</a:t>
            </a:r>
          </a:p>
          <a:p>
            <a:pPr lvl="0"/>
            <a:endParaRPr lang="en-US" sz="2000" dirty="0"/>
          </a:p>
          <a:p>
            <a:pPr marL="342900" lvl="0" indent="-342900">
              <a:buFontTx/>
              <a:buChar char="-"/>
            </a:pPr>
            <a:r>
              <a:rPr lang="en-US" sz="2000" dirty="0"/>
              <a:t>1777 facilities constructed during 2006-07 @ </a:t>
            </a:r>
            <a:r>
              <a:rPr lang="en-US" sz="2000" dirty="0" err="1"/>
              <a:t>Rs</a:t>
            </a:r>
            <a:r>
              <a:rPr lang="en-US" sz="2000" dirty="0"/>
              <a:t>. 60,000/facility with locally available resources</a:t>
            </a:r>
          </a:p>
          <a:p>
            <a:pPr lvl="0"/>
            <a:endParaRPr lang="en-US" sz="2000" dirty="0"/>
          </a:p>
          <a:p>
            <a:pPr marL="342900" lvl="0" indent="-342900">
              <a:buFontTx/>
              <a:buChar char="-"/>
            </a:pPr>
            <a:r>
              <a:rPr lang="en-US" sz="2000" dirty="0"/>
              <a:t>Most of the kitchens in dilapidated conditions or non-existent. </a:t>
            </a:r>
          </a:p>
          <a:p>
            <a:pPr lvl="0"/>
            <a:endParaRPr lang="en-US" sz="2000" dirty="0"/>
          </a:p>
          <a:p>
            <a:pPr marL="342900" lvl="0" indent="-342900">
              <a:buFontTx/>
              <a:buChar char="-"/>
            </a:pPr>
            <a:r>
              <a:rPr lang="en-US" sz="2000" dirty="0"/>
              <a:t>Storage of food items a problem in such conditions and bound to be unsuitable for consumption if kept even for some days</a:t>
            </a:r>
          </a:p>
          <a:p>
            <a:pPr lvl="0"/>
            <a:endParaRPr lang="en-US" sz="2000" dirty="0">
              <a:effectLst/>
            </a:endParaRPr>
          </a:p>
          <a:p>
            <a:pPr marL="342900" lvl="0" indent="-342900">
              <a:buFontTx/>
              <a:buChar char="-"/>
            </a:pPr>
            <a:r>
              <a:rPr lang="en-US" sz="2000" dirty="0">
                <a:effectLst/>
              </a:rPr>
              <a:t>Only around 500 store-cum-kitchens constructed in </a:t>
            </a:r>
            <a:r>
              <a:rPr lang="en-US" sz="2000" dirty="0"/>
              <a:t>phases using RCC materials</a:t>
            </a:r>
            <a:endParaRPr lang="en-US" sz="2000" dirty="0">
              <a:effectLst/>
            </a:endParaRPr>
          </a:p>
          <a:p>
            <a:pPr lvl="0"/>
            <a:endParaRPr lang="en-US" sz="2000" dirty="0"/>
          </a:p>
          <a:p>
            <a:pPr marL="342900" lvl="0" indent="-342900">
              <a:buFontTx/>
              <a:buChar char="-"/>
            </a:pPr>
            <a:r>
              <a:rPr lang="en-US" sz="2000" dirty="0"/>
              <a:t>The state proposes construction of 845 kitchen-cum-stores with an estimated cost of </a:t>
            </a:r>
            <a:r>
              <a:rPr lang="en-US" sz="2000" dirty="0" err="1"/>
              <a:t>Rs</a:t>
            </a:r>
            <a:r>
              <a:rPr lang="en-US" sz="2000" dirty="0"/>
              <a:t>. 8516.54 Lakhs during the year – a separate proposal submitted.</a:t>
            </a:r>
          </a:p>
          <a:p>
            <a:pPr marL="342900" lvl="0" indent="-342900">
              <a:buFontTx/>
              <a:buChar char="-"/>
            </a:pPr>
            <a:endParaRPr lang="en-US" sz="2000" dirty="0">
              <a:effectLst/>
            </a:endParaRPr>
          </a:p>
          <a:p>
            <a:pPr marL="342900" lvl="0" indent="-342900">
              <a:buFontTx/>
              <a:buChar char="-"/>
            </a:pPr>
            <a:endParaRPr lang="en-IN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9599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9038"/>
            <a:ext cx="9144000" cy="584775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Requirement of Kitchen-cum-Store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973378"/>
            <a:ext cx="4340339" cy="2708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21273"/>
            <a:ext cx="3924300" cy="2701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87276"/>
            <a:ext cx="3839990" cy="2640533"/>
          </a:xfrm>
          <a:prstGeom prst="rect">
            <a:avLst/>
          </a:prstGeom>
        </p:spPr>
      </p:pic>
      <p:pic>
        <p:nvPicPr>
          <p:cNvPr id="10" name="Picture 9" descr="A picture containing tree, outdoor, sky, building&#10;&#10;Description automatically generated">
            <a:extLst>
              <a:ext uri="{FF2B5EF4-FFF2-40B4-BE49-F238E27FC236}">
                <a16:creationId xmlns:a16="http://schemas.microsoft.com/office/drawing/2014/main" id="{970F7064-785C-4F0B-82F4-ADD3023C8E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31" y="3861896"/>
            <a:ext cx="4230475" cy="266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00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851648"/>
            <a:ext cx="855171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u="sng" dirty="0"/>
              <a:t>     Enhancement in Cooking cost: </a:t>
            </a:r>
            <a:endParaRPr lang="en-US" sz="2400" dirty="0"/>
          </a:p>
          <a:p>
            <a:pPr marL="342900" lvl="0" indent="-342900">
              <a:buFontTx/>
              <a:buChar char="-"/>
            </a:pPr>
            <a:endParaRPr lang="en-US" sz="1900" dirty="0"/>
          </a:p>
          <a:p>
            <a:pPr marL="342900" indent="-342900">
              <a:buFontTx/>
              <a:buChar char="-"/>
            </a:pPr>
            <a:r>
              <a:rPr lang="en-US" sz="1900" dirty="0"/>
              <a:t>Cooking costs @ </a:t>
            </a:r>
            <a:r>
              <a:rPr lang="en-US" sz="1900" dirty="0" err="1"/>
              <a:t>Rs</a:t>
            </a:r>
            <a:r>
              <a:rPr lang="en-US" sz="1900" dirty="0"/>
              <a:t>. 4.35 &amp; </a:t>
            </a:r>
            <a:r>
              <a:rPr lang="en-US" sz="1900" dirty="0" err="1"/>
              <a:t>Rs</a:t>
            </a:r>
            <a:r>
              <a:rPr lang="en-US" sz="1900" dirty="0"/>
              <a:t>. 6.51 for Primary and  Upper-Primary insufficient to provide wholesome meals</a:t>
            </a:r>
          </a:p>
          <a:p>
            <a:pPr lvl="0"/>
            <a:endParaRPr lang="en-US" sz="1900" dirty="0"/>
          </a:p>
          <a:p>
            <a:pPr lvl="0"/>
            <a:r>
              <a:rPr lang="en-US" sz="2400" u="sng" dirty="0"/>
              <a:t>     Enhancement in Cook Honorarium:</a:t>
            </a:r>
          </a:p>
          <a:p>
            <a:pPr lvl="0"/>
            <a:endParaRPr lang="en-US" sz="1900" dirty="0">
              <a:effectLst/>
            </a:endParaRPr>
          </a:p>
          <a:p>
            <a:pPr marL="342900" lvl="0" indent="-342900">
              <a:buFontTx/>
              <a:buChar char="-"/>
            </a:pPr>
            <a:r>
              <a:rPr lang="en-US" sz="1900" dirty="0">
                <a:effectLst/>
              </a:rPr>
              <a:t>Retention of trained &amp; dependable cooks is an issue due to the meagre honorarium; </a:t>
            </a:r>
            <a:r>
              <a:rPr lang="en-US" sz="1900" dirty="0"/>
              <a:t>trainings cannot be imparted every time they are replaced</a:t>
            </a:r>
            <a:r>
              <a:rPr lang="en-US" sz="1900" dirty="0">
                <a:effectLst/>
              </a:rPr>
              <a:t>.</a:t>
            </a:r>
          </a:p>
          <a:p>
            <a:pPr marL="342900" lvl="0" indent="-342900">
              <a:buFontTx/>
              <a:buChar char="-"/>
            </a:pPr>
            <a:endParaRPr lang="en-US" sz="1900" dirty="0"/>
          </a:p>
          <a:p>
            <a:pPr lvl="0"/>
            <a:r>
              <a:rPr lang="en-US" sz="2400" u="sng" dirty="0"/>
              <a:t>     Enhancement in MME Fund Allocation: </a:t>
            </a:r>
          </a:p>
          <a:p>
            <a:pPr lvl="0"/>
            <a:endParaRPr lang="en-US" sz="1900" dirty="0"/>
          </a:p>
          <a:p>
            <a:pPr marL="342900" lvl="0" indent="-342900">
              <a:buFontTx/>
              <a:buChar char="-"/>
            </a:pPr>
            <a:r>
              <a:rPr lang="en-US" sz="1900" dirty="0"/>
              <a:t>Employing capable personnel for smooth functioning deliberately overlooked owing to insufficient fund allocation under MME.</a:t>
            </a:r>
          </a:p>
          <a:p>
            <a:pPr lvl="0"/>
            <a:r>
              <a:rPr lang="en-US" sz="1900" dirty="0"/>
              <a:t> </a:t>
            </a:r>
          </a:p>
          <a:p>
            <a:pPr marL="342900" lvl="0" indent="-342900">
              <a:buFontTx/>
              <a:buChar char="-"/>
            </a:pPr>
            <a:r>
              <a:rPr lang="en-US" sz="1900" dirty="0"/>
              <a:t>Important activities like monitoring, training etc., cannot be done as expected or desired due to fund constraints under MME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09038"/>
            <a:ext cx="9144000" cy="584775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Other Issues</a:t>
            </a:r>
          </a:p>
        </p:txBody>
      </p:sp>
    </p:spTree>
    <p:extLst>
      <p:ext uri="{BB962C8B-B14F-4D97-AF65-F5344CB8AC3E}">
        <p14:creationId xmlns:p14="http://schemas.microsoft.com/office/powerpoint/2010/main" val="1120048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F27E8B-65EE-5E43-AC83-F0E9581D2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28" y="3860862"/>
            <a:ext cx="3687570" cy="28968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5DDD43-85E4-A84E-A1E9-D41C5CC30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402" y="829018"/>
            <a:ext cx="3687570" cy="2861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076B4B-4911-BC40-A9D1-376E830EF3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28" y="811415"/>
            <a:ext cx="3687570" cy="28968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584944-038A-9845-A3BF-D0B1F5802C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4402" y="3810710"/>
            <a:ext cx="3687570" cy="2997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09038"/>
            <a:ext cx="9144000" cy="584775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PPP – A Success Story!</a:t>
            </a:r>
          </a:p>
        </p:txBody>
      </p:sp>
    </p:spTree>
    <p:extLst>
      <p:ext uri="{BB962C8B-B14F-4D97-AF65-F5344CB8AC3E}">
        <p14:creationId xmlns:p14="http://schemas.microsoft.com/office/powerpoint/2010/main" val="2061317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K:\quill.gif"/>
          <p:cNvPicPr>
            <a:picLocks noChangeAspect="1" noChangeArrowheads="1"/>
          </p:cNvPicPr>
          <p:nvPr/>
        </p:nvPicPr>
        <p:blipFill>
          <a:blip r:embed="rId3">
            <a:biLevel thresh="50000"/>
          </a:blip>
          <a:srcRect/>
          <a:stretch>
            <a:fillRect/>
          </a:stretch>
        </p:blipFill>
        <p:spPr bwMode="auto">
          <a:xfrm rot="343927">
            <a:off x="5869771" y="977620"/>
            <a:ext cx="2651929" cy="25241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30506" y="2265082"/>
            <a:ext cx="39068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Edwardian Script ITC" charset="0"/>
                <a:ea typeface="Edwardian Script ITC" charset="0"/>
                <a:cs typeface="Edwardian Script ITC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92376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2720</TotalTime>
  <Words>403</Words>
  <Application>Microsoft Office PowerPoint</Application>
  <PresentationFormat>On-screen Show (4:3)</PresentationFormat>
  <Paragraphs>111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Edwardian Script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KHRIEKETHOZO LHOUNGU</cp:lastModifiedBy>
  <cp:revision>119</cp:revision>
  <cp:lastPrinted>2016-04-11T11:55:23Z</cp:lastPrinted>
  <dcterms:created xsi:type="dcterms:W3CDTF">2016-04-08T06:22:17Z</dcterms:created>
  <dcterms:modified xsi:type="dcterms:W3CDTF">2019-05-07T11:23:20Z</dcterms:modified>
</cp:coreProperties>
</file>